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64" r:id="rId18"/>
  </p:sldIdLst>
  <p:sldSz cx="14630400" cy="8229600"/>
  <p:notesSz cx="7315200" cy="96012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ira San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0F2F"/>
    <a:srgbClr val="2E1543"/>
    <a:srgbClr val="261137"/>
    <a:srgbClr val="1208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572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7459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Obesity Levels Analysis: Eating Habits and Physical Condition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88049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study examines obesity levels in Mexico, Peru and Colombia. It analyzes eating habits, physical condition and other factors affecting 2,111 individuals aged 14-61.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622434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dataset contains 17 attributes to classify obesity levels from insufficient weight to obesity type III.</a:t>
            </a:r>
            <a:endParaRPr lang="en-US" sz="1750" dirty="0"/>
          </a:p>
        </p:txBody>
      </p:sp>
      <p:sp>
        <p:nvSpPr>
          <p:cNvPr id="9" name="Rectangle 8"/>
          <p:cNvSpPr/>
          <p:nvPr/>
        </p:nvSpPr>
        <p:spPr>
          <a:xfrm>
            <a:off x="12901808" y="7803715"/>
            <a:ext cx="1603332" cy="263047"/>
          </a:xfrm>
          <a:prstGeom prst="rect">
            <a:avLst/>
          </a:prstGeom>
          <a:solidFill>
            <a:srgbClr val="210F2F"/>
          </a:solidFill>
          <a:ln>
            <a:solidFill>
              <a:srgbClr val="210F2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925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Smoking and Weight Categories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54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963811" y="3390424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Overweight Prevalence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5016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Most smokers fall in the Overweight category, with a significant number in Obesity Class I.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54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4855488" y="3390424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Distribution Across Categories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15016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Notable portions of smokers found in Normal weight and Insufficient weight groups.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10"/>
          <p:cNvSpPr/>
          <p:nvPr/>
        </p:nvSpPr>
        <p:spPr>
          <a:xfrm>
            <a:off x="963811" y="6168747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83737"/>
            <a:ext cx="36839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Severe Obesity Correlation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7415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Fewer smokers observed in Obesity Class II and III categories.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12901808" y="7803715"/>
            <a:ext cx="1603332" cy="263047"/>
          </a:xfrm>
          <a:prstGeom prst="rect">
            <a:avLst/>
          </a:prstGeom>
          <a:solidFill>
            <a:srgbClr val="210F2F"/>
          </a:solidFill>
          <a:ln>
            <a:solidFill>
              <a:srgbClr val="210F2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128" y="3305413"/>
            <a:ext cx="5884272" cy="36316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64342" y="532686"/>
            <a:ext cx="7788116" cy="1210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Transportation Mode and Weight Categories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443424" y="2034064"/>
            <a:ext cx="22860" cy="5665827"/>
          </a:xfrm>
          <a:prstGeom prst="roundRect">
            <a:avLst>
              <a:gd name="adj" fmla="val 127110"/>
            </a:avLst>
          </a:prstGeom>
          <a:solidFill>
            <a:srgbClr val="5C4E69"/>
          </a:solidFill>
          <a:ln/>
        </p:spPr>
      </p:sp>
      <p:sp>
        <p:nvSpPr>
          <p:cNvPr id="5" name="Shape 2"/>
          <p:cNvSpPr/>
          <p:nvPr/>
        </p:nvSpPr>
        <p:spPr>
          <a:xfrm>
            <a:off x="6649879" y="2458403"/>
            <a:ext cx="677942" cy="22860"/>
          </a:xfrm>
          <a:prstGeom prst="roundRect">
            <a:avLst>
              <a:gd name="adj" fmla="val 127110"/>
            </a:avLst>
          </a:prstGeom>
          <a:solidFill>
            <a:srgbClr val="5C4E69"/>
          </a:solidFill>
          <a:ln/>
        </p:spPr>
      </p:sp>
      <p:sp>
        <p:nvSpPr>
          <p:cNvPr id="6" name="Shape 3"/>
          <p:cNvSpPr/>
          <p:nvPr/>
        </p:nvSpPr>
        <p:spPr>
          <a:xfrm>
            <a:off x="6236970" y="2251948"/>
            <a:ext cx="435769" cy="435769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7" name="Text 4"/>
          <p:cNvSpPr/>
          <p:nvPr/>
        </p:nvSpPr>
        <p:spPr>
          <a:xfrm>
            <a:off x="6382107" y="2324457"/>
            <a:ext cx="145375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520226" y="2227778"/>
            <a:ext cx="2541627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Public Transportation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20226" y="2646640"/>
            <a:ext cx="6432233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Users spread across all weight categories, with significant numbers in Obesity Class I and III.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49879" y="4078248"/>
            <a:ext cx="677942" cy="22860"/>
          </a:xfrm>
          <a:prstGeom prst="roundRect">
            <a:avLst>
              <a:gd name="adj" fmla="val 127110"/>
            </a:avLst>
          </a:prstGeom>
          <a:solidFill>
            <a:srgbClr val="5C4E69"/>
          </a:solidFill>
          <a:ln/>
        </p:spPr>
      </p:sp>
      <p:sp>
        <p:nvSpPr>
          <p:cNvPr id="11" name="Shape 8"/>
          <p:cNvSpPr/>
          <p:nvPr/>
        </p:nvSpPr>
        <p:spPr>
          <a:xfrm>
            <a:off x="6236970" y="3871793"/>
            <a:ext cx="435769" cy="435769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2" name="Text 9"/>
          <p:cNvSpPr/>
          <p:nvPr/>
        </p:nvSpPr>
        <p:spPr>
          <a:xfrm>
            <a:off x="6382107" y="3944303"/>
            <a:ext cx="145375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520226" y="3847624"/>
            <a:ext cx="2421374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Automobile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20226" y="4266486"/>
            <a:ext cx="643223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Users primarily found in Normal weight and Overweight groups.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49879" y="5388173"/>
            <a:ext cx="677942" cy="22860"/>
          </a:xfrm>
          <a:prstGeom prst="roundRect">
            <a:avLst>
              <a:gd name="adj" fmla="val 127110"/>
            </a:avLst>
          </a:prstGeom>
          <a:solidFill>
            <a:srgbClr val="5C4E69"/>
          </a:solidFill>
          <a:ln/>
        </p:spPr>
      </p:sp>
      <p:sp>
        <p:nvSpPr>
          <p:cNvPr id="16" name="Shape 13"/>
          <p:cNvSpPr/>
          <p:nvPr/>
        </p:nvSpPr>
        <p:spPr>
          <a:xfrm>
            <a:off x="6236970" y="5181719"/>
            <a:ext cx="435769" cy="435769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7" name="Text 14"/>
          <p:cNvSpPr/>
          <p:nvPr/>
        </p:nvSpPr>
        <p:spPr>
          <a:xfrm>
            <a:off x="6382107" y="5254228"/>
            <a:ext cx="145375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520226" y="5157549"/>
            <a:ext cx="2421374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Walking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20226" y="5576411"/>
            <a:ext cx="6432233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Associated with a higher number of individuals in the Normal weight category.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49879" y="7008019"/>
            <a:ext cx="677942" cy="22860"/>
          </a:xfrm>
          <a:prstGeom prst="roundRect">
            <a:avLst>
              <a:gd name="adj" fmla="val 127110"/>
            </a:avLst>
          </a:prstGeom>
          <a:solidFill>
            <a:srgbClr val="5C4E69"/>
          </a:solidFill>
          <a:ln/>
        </p:spPr>
      </p:sp>
      <p:sp>
        <p:nvSpPr>
          <p:cNvPr id="21" name="Shape 18"/>
          <p:cNvSpPr/>
          <p:nvPr/>
        </p:nvSpPr>
        <p:spPr>
          <a:xfrm>
            <a:off x="6236970" y="6801564"/>
            <a:ext cx="435769" cy="435769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22" name="Text 19"/>
          <p:cNvSpPr/>
          <p:nvPr/>
        </p:nvSpPr>
        <p:spPr>
          <a:xfrm>
            <a:off x="6382107" y="6874073"/>
            <a:ext cx="145375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7520226" y="6777395"/>
            <a:ext cx="2662714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Biking and Motorbiking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520226" y="7196257"/>
            <a:ext cx="643223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Few users, mostly within the Normal weight range.</a:t>
            </a:r>
            <a:endParaRPr lang="en-US" sz="1500" dirty="0"/>
          </a:p>
        </p:txBody>
      </p:sp>
      <p:sp>
        <p:nvSpPr>
          <p:cNvPr id="25" name="Rectangle 24"/>
          <p:cNvSpPr/>
          <p:nvPr/>
        </p:nvSpPr>
        <p:spPr>
          <a:xfrm>
            <a:off x="12901808" y="7803715"/>
            <a:ext cx="1603332" cy="263047"/>
          </a:xfrm>
          <a:prstGeom prst="rect">
            <a:avLst/>
          </a:prstGeom>
          <a:solidFill>
            <a:srgbClr val="210F2F"/>
          </a:solidFill>
          <a:ln>
            <a:solidFill>
              <a:srgbClr val="210F2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11" y="2324457"/>
            <a:ext cx="5910493" cy="49128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4023" y="694611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Vegetable Consumption and Obesity Levels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3" y="2364343"/>
            <a:ext cx="1077278" cy="17235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436" y="2579727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Early Intervention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54436" y="3045500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Promote consistent vegetable consumption in "Normal Weight" and "Overweight" stages to prevent obesity progression.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3" y="4087892"/>
            <a:ext cx="1077278" cy="17235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436" y="4303276"/>
            <a:ext cx="33650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Timing of Dietary Changes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54436" y="476904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Increase in vegetable intake in severe obesity suggests dietary changes often occur too late.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23" y="5811441"/>
            <a:ext cx="1077278" cy="17235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436" y="6026825"/>
            <a:ext cx="296132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Preventative Education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54436" y="6492597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Early education on healthy diets is essential to prevent reaching severe obesity stages.</a:t>
            </a:r>
            <a:endParaRPr lang="en-US" sz="1650" dirty="0"/>
          </a:p>
        </p:txBody>
      </p:sp>
      <p:sp>
        <p:nvSpPr>
          <p:cNvPr id="13" name="Rectangle 12"/>
          <p:cNvSpPr/>
          <p:nvPr/>
        </p:nvSpPr>
        <p:spPr>
          <a:xfrm>
            <a:off x="12901808" y="7803715"/>
            <a:ext cx="1603332" cy="263047"/>
          </a:xfrm>
          <a:prstGeom prst="rect">
            <a:avLst/>
          </a:prstGeom>
          <a:solidFill>
            <a:srgbClr val="210F2F"/>
          </a:solidFill>
          <a:ln>
            <a:solidFill>
              <a:srgbClr val="210F2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12" y="2465062"/>
            <a:ext cx="5917288" cy="43496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5269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Gender-Specific Weight Distribution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84696"/>
            <a:ext cx="7556421" cy="3417808"/>
          </a:xfrm>
          <a:prstGeom prst="roundRect">
            <a:avLst>
              <a:gd name="adj" fmla="val 99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292316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343602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Gender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3436025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 Observations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343602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Recommendations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942636"/>
            <a:ext cx="7540347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4086344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Males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4086344"/>
            <a:ext cx="205192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Higher representation in obesity categories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4086344"/>
            <a:ext cx="20557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Targeted obesity-reduction interventions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5318760"/>
            <a:ext cx="7540347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546246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Females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5462468"/>
            <a:ext cx="205192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Concerns in both insufficient weight and obesity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5462468"/>
            <a:ext cx="20557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Address underweight and overweight issues</a:t>
            </a:r>
            <a:endParaRPr lang="en-US" sz="17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92316"/>
            <a:ext cx="6060997" cy="341018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2901808" y="7803715"/>
            <a:ext cx="1603332" cy="263047"/>
          </a:xfrm>
          <a:prstGeom prst="rect">
            <a:avLst/>
          </a:prstGeom>
          <a:solidFill>
            <a:srgbClr val="210F2F"/>
          </a:solidFill>
          <a:ln>
            <a:solidFill>
              <a:srgbClr val="210F2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67212" y="790932"/>
            <a:ext cx="7582376" cy="2091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Water Consumption and Weight Correlation by Gender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7212" y="3217188"/>
            <a:ext cx="3679746" cy="2356128"/>
          </a:xfrm>
          <a:prstGeom prst="roundRect">
            <a:avLst>
              <a:gd name="adj" fmla="val 1420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6490216" y="3440192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Females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90216" y="3922514"/>
            <a:ext cx="3233737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Higher water consumption linked to increased weight. Hydration strategies should align with diet management.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69962" y="3217188"/>
            <a:ext cx="3679746" cy="2356128"/>
          </a:xfrm>
          <a:prstGeom prst="roundRect">
            <a:avLst>
              <a:gd name="adj" fmla="val 1420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10392966" y="3440192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Males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92966" y="3922514"/>
            <a:ext cx="3233737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Weight remains stable despite water intake variations. General hydration promotion without weight fluctuation concern.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67212" y="5796320"/>
            <a:ext cx="7582376" cy="1642229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6490216" y="6019324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Overall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90216" y="6501646"/>
            <a:ext cx="713636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Both genders need education on hydration importance combined with a balanced diet.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901808" y="7803715"/>
            <a:ext cx="1603332" cy="263047"/>
          </a:xfrm>
          <a:prstGeom prst="rect">
            <a:avLst/>
          </a:prstGeom>
          <a:solidFill>
            <a:srgbClr val="210F2F"/>
          </a:solidFill>
          <a:ln>
            <a:solidFill>
              <a:srgbClr val="210F2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9189"/>
            <a:ext cx="6148043" cy="42193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842" y="685800"/>
            <a:ext cx="7793117" cy="1206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Empowering Health: Final Recommendations on Obesity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842" y="2181582"/>
            <a:ext cx="482441" cy="4824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1842" y="2857024"/>
            <a:ext cx="241244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Calorie Monitoring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1842" y="3274219"/>
            <a:ext cx="779311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Essential for maintaining healthy BMI, especially for those with family history of obesity.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842" y="4161949"/>
            <a:ext cx="482441" cy="4824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1842" y="4837390"/>
            <a:ext cx="241244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Targeted Programs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61842" y="5254585"/>
            <a:ext cx="779311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Age-specific interventions for diet, exercise, and health awareness.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842" y="6142315"/>
            <a:ext cx="482441" cy="4824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1842" y="6817757"/>
            <a:ext cx="241244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Active Transport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61842" y="7234952"/>
            <a:ext cx="779311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Encourage walking and biking; improve urban walkability for healthier communities.</a:t>
            </a:r>
            <a:endParaRPr lang="en-US" sz="1500" dirty="0"/>
          </a:p>
        </p:txBody>
      </p:sp>
      <p:sp>
        <p:nvSpPr>
          <p:cNvPr id="13" name="Rectangle 12"/>
          <p:cNvSpPr/>
          <p:nvPr/>
        </p:nvSpPr>
        <p:spPr>
          <a:xfrm>
            <a:off x="12901808" y="7803715"/>
            <a:ext cx="1603332" cy="263047"/>
          </a:xfrm>
          <a:prstGeom prst="rect">
            <a:avLst/>
          </a:prstGeom>
          <a:solidFill>
            <a:srgbClr val="210F2F"/>
          </a:solidFill>
          <a:ln>
            <a:solidFill>
              <a:srgbClr val="210F2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Final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6450211" y="3031688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Targeted Approach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Focus on calorie awareness, physical activity, and balanced diets for different age groups.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10341888" y="3031688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Early Prevention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programs for young people to reduce long-term health risks.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10"/>
          <p:cNvSpPr/>
          <p:nvPr/>
        </p:nvSpPr>
        <p:spPr>
          <a:xfrm>
            <a:off x="6450211" y="5455682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Community Strategies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Improve walkability and promote active transportation to support healthier lifestyles for everyone.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12901808" y="7803715"/>
            <a:ext cx="1603332" cy="263047"/>
          </a:xfrm>
          <a:prstGeom prst="rect">
            <a:avLst/>
          </a:prstGeom>
          <a:solidFill>
            <a:srgbClr val="210F2F"/>
          </a:solidFill>
          <a:ln>
            <a:solidFill>
              <a:srgbClr val="210F2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95194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053637" y="3596820"/>
            <a:ext cx="4386792" cy="1401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350"/>
              </a:lnSpc>
              <a:buNone/>
            </a:pPr>
            <a:r>
              <a:rPr lang="en-US" sz="59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</a:t>
            </a:r>
            <a:r>
              <a:rPr lang="en-US" sz="5900" b="1" dirty="0" smtClean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hank You !</a:t>
            </a:r>
            <a:endParaRPr lang="en-US" sz="5900" dirty="0"/>
          </a:p>
        </p:txBody>
      </p:sp>
      <p:sp>
        <p:nvSpPr>
          <p:cNvPr id="8" name="Rectangle 7"/>
          <p:cNvSpPr/>
          <p:nvPr/>
        </p:nvSpPr>
        <p:spPr>
          <a:xfrm>
            <a:off x="12901808" y="7803715"/>
            <a:ext cx="1603332" cy="263047"/>
          </a:xfrm>
          <a:prstGeom prst="rect">
            <a:avLst/>
          </a:prstGeom>
          <a:solidFill>
            <a:srgbClr val="210F2F"/>
          </a:solidFill>
          <a:ln>
            <a:solidFill>
              <a:srgbClr val="210F2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963811" y="5479852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Sample Size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2,111 participants aged 14-61 from Mexico, Peru and Colombia surveyed.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5386983" y="5479852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Attributes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17 total: 8 numerical and 9 categorical variables related to diet and lifestyle.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10"/>
          <p:cNvSpPr/>
          <p:nvPr/>
        </p:nvSpPr>
        <p:spPr>
          <a:xfrm>
            <a:off x="9810155" y="5479852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Classification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Obesity levels range from insufficient weight to obesity type III.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12901808" y="7803715"/>
            <a:ext cx="1603332" cy="263047"/>
          </a:xfrm>
          <a:prstGeom prst="rect">
            <a:avLst/>
          </a:prstGeom>
          <a:solidFill>
            <a:srgbClr val="210F2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Research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2270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smtClean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Analyze </a:t>
            </a: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Obesity Trends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key lifestyle factors linked to obesity and forecast future trends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Identify Risk Factors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Analyze eating habits and physical conditions contributing to obesity development.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Improve Public Health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Address obesity-related cardiovascular diseases in developing nations through data-driven interventions.</a:t>
            </a:r>
            <a:endParaRPr lang="en-US" sz="1750" dirty="0"/>
          </a:p>
        </p:txBody>
      </p:sp>
      <p:sp>
        <p:nvSpPr>
          <p:cNvPr id="9" name="Rectangle 8"/>
          <p:cNvSpPr/>
          <p:nvPr/>
        </p:nvSpPr>
        <p:spPr>
          <a:xfrm>
            <a:off x="12901808" y="7803715"/>
            <a:ext cx="1603332" cy="263047"/>
          </a:xfrm>
          <a:prstGeom prst="rect">
            <a:avLst/>
          </a:prstGeom>
          <a:solidFill>
            <a:srgbClr val="210F2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1644" y="1126331"/>
            <a:ext cx="7440454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Age and Obesity Correlation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145983"/>
            <a:ext cx="30480" cy="4957167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62675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393990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7" name="Text 4"/>
          <p:cNvSpPr/>
          <p:nvPr/>
        </p:nvSpPr>
        <p:spPr>
          <a:xfrm>
            <a:off x="1019532" y="2476619"/>
            <a:ext cx="16537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36636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Young Adults (16-25)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284309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Higher percentage of normal weight and underweight individuals compared to older groups.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470202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23743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2" name="Text 9"/>
          <p:cNvSpPr/>
          <p:nvPr/>
        </p:nvSpPr>
        <p:spPr>
          <a:xfrm>
            <a:off x="1019532" y="4320064"/>
            <a:ext cx="16537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20981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Adults (26-30)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68653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Highest percentage of individuals in Obesity II and III categories.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31364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08087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7" name="Text 14"/>
          <p:cNvSpPr/>
          <p:nvPr/>
        </p:nvSpPr>
        <p:spPr>
          <a:xfrm>
            <a:off x="1019532" y="6163508"/>
            <a:ext cx="16537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05325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Middle-Aged (46-51)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529983"/>
            <a:ext cx="6057424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Largest proportion of individuals in the overweight category.</a:t>
            </a:r>
            <a:endParaRPr lang="en-US" sz="1700" dirty="0"/>
          </a:p>
        </p:txBody>
      </p:sp>
      <p:sp>
        <p:nvSpPr>
          <p:cNvPr id="20" name="Rectangle 19"/>
          <p:cNvSpPr/>
          <p:nvPr/>
        </p:nvSpPr>
        <p:spPr>
          <a:xfrm>
            <a:off x="12901808" y="7803715"/>
            <a:ext cx="1603332" cy="263047"/>
          </a:xfrm>
          <a:prstGeom prst="rect">
            <a:avLst/>
          </a:prstGeom>
          <a:solidFill>
            <a:srgbClr val="210F2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387" y="2366367"/>
            <a:ext cx="6211013" cy="45163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5115" y="283102"/>
            <a:ext cx="7764797" cy="819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6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High-Calorie Food Consumption </a:t>
            </a:r>
            <a:r>
              <a:rPr lang="en-US" sz="3600" b="1" dirty="0" smtClean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Impact</a:t>
            </a:r>
            <a:br>
              <a:rPr lang="en-US" sz="3600" b="1" dirty="0" smtClean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</a:b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9" name="Text 16"/>
          <p:cNvSpPr/>
          <p:nvPr/>
        </p:nvSpPr>
        <p:spPr>
          <a:xfrm>
            <a:off x="5365194" y="6479381"/>
            <a:ext cx="390001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25" name="Rectangle 24"/>
          <p:cNvSpPr/>
          <p:nvPr/>
        </p:nvSpPr>
        <p:spPr>
          <a:xfrm>
            <a:off x="12901808" y="7803715"/>
            <a:ext cx="1603332" cy="263047"/>
          </a:xfrm>
          <a:prstGeom prst="rect">
            <a:avLst/>
          </a:prstGeom>
          <a:solidFill>
            <a:srgbClr val="210F2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515" y="2032640"/>
            <a:ext cx="4997885" cy="5144773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818288" y="1707400"/>
            <a:ext cx="7764797" cy="5745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600" b="1" dirty="0" smtClean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/>
            </a:r>
            <a:br>
              <a:rPr lang="en-US" sz="1600" b="1" dirty="0" smtClean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</a:br>
            <a:r>
              <a:rPr lang="en-IN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High-Calorie Food Consumption</a:t>
            </a:r>
            <a:r>
              <a:rPr lang="en-IN" sz="1600" dirty="0">
                <a:solidFill>
                  <a:schemeClr val="bg1"/>
                </a:solidFill>
              </a:rPr>
              <a:t>: </a:t>
            </a:r>
            <a:r>
              <a:rPr lang="en-IN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Individuals who </a:t>
            </a:r>
            <a:r>
              <a:rPr lang="en-IN" dirty="0" smtClean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frequently</a:t>
            </a:r>
          </a:p>
          <a:p>
            <a:pPr>
              <a:lnSpc>
                <a:spcPts val="2750"/>
              </a:lnSpc>
            </a:pPr>
            <a:r>
              <a:rPr lang="en-IN" dirty="0" smtClean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IN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consume high-calorie </a:t>
            </a:r>
            <a:r>
              <a:rPr lang="en-IN" dirty="0" smtClean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foods are </a:t>
            </a:r>
            <a:r>
              <a:rPr lang="en-IN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more likely to be in higher obesity </a:t>
            </a:r>
            <a:endParaRPr lang="en-IN" dirty="0" smtClean="0">
              <a:solidFill>
                <a:srgbClr val="DAD1E6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>
              <a:lnSpc>
                <a:spcPts val="2750"/>
              </a:lnSpc>
            </a:pPr>
            <a:r>
              <a:rPr lang="en-IN" dirty="0" smtClean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categories</a:t>
            </a:r>
            <a:r>
              <a:rPr lang="en-IN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</a:t>
            </a:r>
          </a:p>
          <a:p>
            <a:pPr lvl="0">
              <a:lnSpc>
                <a:spcPts val="2750"/>
              </a:lnSpc>
            </a:pPr>
            <a:r>
              <a:rPr lang="en-IN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Obesity Class I: 473 individuals</a:t>
            </a:r>
          </a:p>
          <a:p>
            <a:pPr lvl="0">
              <a:lnSpc>
                <a:spcPts val="2750"/>
              </a:lnSpc>
            </a:pPr>
            <a:r>
              <a:rPr lang="en-IN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Obesity Class II: 222 individuals</a:t>
            </a:r>
          </a:p>
          <a:p>
            <a:pPr lvl="0">
              <a:lnSpc>
                <a:spcPts val="2750"/>
              </a:lnSpc>
            </a:pPr>
            <a:r>
              <a:rPr lang="en-IN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Obesity Class III: 267 individuals</a:t>
            </a:r>
          </a:p>
          <a:p>
            <a:pPr lvl="0">
              <a:lnSpc>
                <a:spcPts val="2750"/>
              </a:lnSpc>
            </a:pPr>
            <a:r>
              <a:rPr lang="en-IN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Normal Weight: Only 331 </a:t>
            </a:r>
            <a:r>
              <a:rPr lang="en-IN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individuals</a:t>
            </a:r>
          </a:p>
          <a:p>
            <a:pPr lvl="0"/>
            <a:endParaRPr lang="en-IN" sz="1600" dirty="0">
              <a:solidFill>
                <a:schemeClr val="bg1"/>
              </a:solidFill>
            </a:endParaRPr>
          </a:p>
          <a:p>
            <a:pPr>
              <a:lnSpc>
                <a:spcPts val="2750"/>
              </a:lnSpc>
            </a:pPr>
            <a:r>
              <a:rPr lang="en-IN" sz="1600" dirty="0">
                <a:solidFill>
                  <a:schemeClr val="bg1"/>
                </a:solidFill>
              </a:rPr>
              <a:t>·  </a:t>
            </a:r>
            <a:r>
              <a:rPr lang="en-IN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Low-Calorie Food Consumption</a:t>
            </a:r>
            <a:r>
              <a:rPr lang="en-IN" sz="1700" dirty="0">
                <a:solidFill>
                  <a:schemeClr val="bg1"/>
                </a:solidFill>
              </a:rPr>
              <a:t>: </a:t>
            </a:r>
            <a:r>
              <a:rPr lang="en-IN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Individuals who do not </a:t>
            </a:r>
            <a:r>
              <a:rPr lang="en-IN" sz="1700" dirty="0" smtClean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frequently</a:t>
            </a:r>
          </a:p>
          <a:p>
            <a:pPr>
              <a:lnSpc>
                <a:spcPts val="2750"/>
              </a:lnSpc>
            </a:pPr>
            <a:r>
              <a:rPr lang="en-IN" sz="1700" dirty="0" smtClean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IN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consume </a:t>
            </a:r>
            <a:r>
              <a:rPr lang="en-IN" sz="1700" dirty="0" smtClean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high-calorie foods </a:t>
            </a:r>
            <a:r>
              <a:rPr lang="en-IN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have a more balanced distribution across BMI </a:t>
            </a:r>
            <a:endParaRPr lang="en-IN" sz="1700" dirty="0" smtClean="0">
              <a:solidFill>
                <a:srgbClr val="DAD1E6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>
              <a:lnSpc>
                <a:spcPts val="2750"/>
              </a:lnSpc>
            </a:pPr>
            <a:r>
              <a:rPr lang="en-IN" sz="1700" dirty="0" smtClean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categories</a:t>
            </a:r>
            <a:r>
              <a:rPr lang="en-IN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with 245 individuals spread </a:t>
            </a:r>
            <a:r>
              <a:rPr lang="en-IN" sz="1700" dirty="0" smtClean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out </a:t>
            </a:r>
            <a:r>
              <a:rPr lang="en-IN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among different categories</a:t>
            </a:r>
            <a:r>
              <a:rPr lang="en-IN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</a:p>
          <a:p>
            <a:endParaRPr lang="en-IN" sz="1600" dirty="0">
              <a:solidFill>
                <a:schemeClr val="bg1"/>
              </a:solidFill>
            </a:endParaRPr>
          </a:p>
          <a:p>
            <a:pPr>
              <a:lnSpc>
                <a:spcPts val="2750"/>
              </a:lnSpc>
            </a:pPr>
            <a:r>
              <a:rPr lang="en-IN" sz="1600" dirty="0">
                <a:solidFill>
                  <a:schemeClr val="bg1"/>
                </a:solidFill>
              </a:rPr>
              <a:t>·  </a:t>
            </a:r>
            <a:r>
              <a:rPr lang="en-IN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Conclusion</a:t>
            </a:r>
            <a:r>
              <a:rPr lang="en-IN" sz="1700" dirty="0">
                <a:solidFill>
                  <a:schemeClr val="bg1"/>
                </a:solidFill>
              </a:rPr>
              <a:t>: </a:t>
            </a:r>
            <a:r>
              <a:rPr lang="en-IN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There is a strong link between high-calorie diets and obesity</a:t>
            </a:r>
            <a:r>
              <a:rPr lang="en-IN" sz="1700" dirty="0" smtClean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</a:t>
            </a:r>
          </a:p>
          <a:p>
            <a:pPr>
              <a:lnSpc>
                <a:spcPts val="2750"/>
              </a:lnSpc>
            </a:pPr>
            <a:r>
              <a:rPr lang="en-IN" sz="1700" dirty="0" smtClean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IN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while </a:t>
            </a:r>
            <a:r>
              <a:rPr lang="en-IN" sz="1700" dirty="0" smtClean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Healthier </a:t>
            </a:r>
            <a:r>
              <a:rPr lang="en-IN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dietary </a:t>
            </a:r>
            <a:r>
              <a:rPr lang="en-IN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habits have a significant impact on maintaining </a:t>
            </a:r>
            <a:r>
              <a:rPr lang="en-IN" sz="1700" dirty="0" smtClean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</a:t>
            </a:r>
          </a:p>
          <a:p>
            <a:pPr>
              <a:lnSpc>
                <a:spcPts val="2750"/>
              </a:lnSpc>
            </a:pPr>
            <a:r>
              <a:rPr lang="en-IN" sz="1700" dirty="0" smtClean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IN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balanced BMI.</a:t>
            </a:r>
          </a:p>
          <a:p>
            <a:pPr indent="0">
              <a:lnSpc>
                <a:spcPts val="2750"/>
              </a:lnSpc>
              <a:buNone/>
            </a:pPr>
            <a:endParaRPr lang="en-US" sz="1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Family History and Obesity Risk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303585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Family History Present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1,726 individuals in obesity categories, with 268 in Class III.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No Family History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Fewer cases in obesity categories, but 385 still in higher BMI ranges.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Conclusion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Family history significantly influences obesity risk, impacting weight management strategies.</a:t>
            </a:r>
            <a:endParaRPr lang="en-US" sz="1700" dirty="0"/>
          </a:p>
        </p:txBody>
      </p:sp>
      <p:sp>
        <p:nvSpPr>
          <p:cNvPr id="13" name="Rectangle 12"/>
          <p:cNvSpPr/>
          <p:nvPr/>
        </p:nvSpPr>
        <p:spPr>
          <a:xfrm>
            <a:off x="12901808" y="7803715"/>
            <a:ext cx="1603332" cy="263047"/>
          </a:xfrm>
          <a:prstGeom prst="rect">
            <a:avLst/>
          </a:prstGeom>
          <a:solidFill>
            <a:srgbClr val="210F2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" y="2319932"/>
            <a:ext cx="6116466" cy="53013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29201" y="968900"/>
            <a:ext cx="7370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Calorie Monitoring and BMI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1376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516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No Monitoring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2911122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Largest group in Obesity Class I (532). Second largest in Normal Weight (366).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8102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3789" y="48144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Calorie Monitoring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93670" y="5223185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Largest group in Normal Weight (374). Fewer cases in higher BMI categories.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70" y="602827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6674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7058134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Calorie monitoring associated with healthier weight ranges. Potential tool for weight management.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901808" y="7803715"/>
            <a:ext cx="1603332" cy="263047"/>
          </a:xfrm>
          <a:prstGeom prst="rect">
            <a:avLst/>
          </a:prstGeom>
          <a:solidFill>
            <a:srgbClr val="210F2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249" y="2380744"/>
            <a:ext cx="6091151" cy="56796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Physical Activity and BMI Correlation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Negative Correlation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Slight downward trend indicates BMI tends to decrease as physical activity increases.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Wide Distribution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Many individuals across activity levels fall within a broad BMI range.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96783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Multifactorial Influence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72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Physical activity impacts BMI, but other factors likely play significant roles too.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25" y="2847499"/>
            <a:ext cx="5616661" cy="40655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901808" y="7803715"/>
            <a:ext cx="1603332" cy="263047"/>
          </a:xfrm>
          <a:prstGeom prst="rect">
            <a:avLst/>
          </a:prstGeom>
          <a:solidFill>
            <a:srgbClr val="210F2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650"/>
            <a:ext cx="107725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Meal Frequency and Weight Distribution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1757243"/>
            <a:ext cx="11707185" cy="31870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71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More Frequent Meals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5226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Associated with normal weight range. Four meals a day show fewer individuals in higher obesity categories.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332928" y="5171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Three Meals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32928" y="575226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Broader distribution across weight categories. Largest group in normal weight range, significant presence in obesity classes.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872067" y="5171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Fewer Meals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72067" y="575226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Two meals: many in normal range, noticeable numbers in overweight and obesity. One meal: balanced distribution across categories.</a:t>
            </a:r>
            <a:endParaRPr lang="en-US" sz="1750" dirty="0"/>
          </a:p>
        </p:txBody>
      </p:sp>
      <p:sp>
        <p:nvSpPr>
          <p:cNvPr id="10" name="Rectangle 9"/>
          <p:cNvSpPr/>
          <p:nvPr/>
        </p:nvSpPr>
        <p:spPr>
          <a:xfrm>
            <a:off x="12901808" y="7803715"/>
            <a:ext cx="1603332" cy="263047"/>
          </a:xfrm>
          <a:prstGeom prst="rect">
            <a:avLst/>
          </a:prstGeom>
          <a:solidFill>
            <a:srgbClr val="210F2F"/>
          </a:solidFill>
          <a:ln>
            <a:solidFill>
              <a:srgbClr val="210F2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818</Words>
  <Application>Microsoft Office PowerPoint</Application>
  <PresentationFormat>Custom</PresentationFormat>
  <Paragraphs>156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Inconsolata Bold</vt:lpstr>
      <vt:lpstr>Arial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8</cp:revision>
  <cp:lastPrinted>2024-10-26T14:47:06Z</cp:lastPrinted>
  <dcterms:created xsi:type="dcterms:W3CDTF">2024-10-26T14:43:43Z</dcterms:created>
  <dcterms:modified xsi:type="dcterms:W3CDTF">2024-10-26T16:37:59Z</dcterms:modified>
</cp:coreProperties>
</file>